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60" r:id="rId1"/>
  </p:sldMasterIdLst>
  <p:sldIdLst>
    <p:sldId id="263" r:id="rId2"/>
    <p:sldId id="257" r:id="rId3"/>
    <p:sldId id="258" r:id="rId4"/>
    <p:sldId id="259" r:id="rId5"/>
    <p:sldId id="260" r:id="rId6"/>
    <p:sldId id="264" r:id="rId7"/>
    <p:sldId id="266" r:id="rId8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6036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731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133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909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4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8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469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0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4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56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5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97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574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2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01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49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9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48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EC743F4-8769-40B4-85DF-6CB8DE9F66AA}" type="datetimeFigureOut">
              <a:rPr lang="en-US" smtClean="0"/>
              <a:pPr/>
              <a:t>3/28/2022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69" r:id="rId9"/>
    <p:sldLayoutId id="2147484770" r:id="rId10"/>
    <p:sldLayoutId id="2147484771" r:id="rId11"/>
    <p:sldLayoutId id="2147484772" r:id="rId12"/>
    <p:sldLayoutId id="2147484773" r:id="rId13"/>
    <p:sldLayoutId id="2147484774" r:id="rId14"/>
    <p:sldLayoutId id="2147484775" r:id="rId15"/>
    <p:sldLayoutId id="2147484776" r:id="rId16"/>
    <p:sldLayoutId id="2147484777" r:id="rId17"/>
    <p:sldLayoutId id="2147484778" r:id="rId1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5000" advClick="0" advTm="5000">
        <p159:morph option="byWord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as.cz/cs/transparentni-ucty#/000000-6010558339/Mesto-Vysoke-Veseli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skola@vysokeveseli.cz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6E792F-11BB-4F3B-8BAB-70B7A642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955" y="2476869"/>
            <a:ext cx="3749727" cy="1873189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PROJEKT KERAMICKÉ</a:t>
            </a:r>
            <a:b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DÍLNY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F924A2-AA99-45EE-9D2F-0DD497510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90" y="500926"/>
            <a:ext cx="10766394" cy="331118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Základní škola  a mateřská škola,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vysoké veselí, okres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jičín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07FCEB-8A80-41C1-8E74-091EA6474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90" y="256609"/>
            <a:ext cx="5294987" cy="5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055402-9C88-4C7F-9E8B-881F96D3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PROČ KERAMIKA . . 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2CE7C4-1DEB-4F47-8FED-7D6AE3478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7766"/>
            <a:ext cx="10396883" cy="353682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keramika patří k nejstarším řemeslným dovednostem člověka          od pravěku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práce s keramickou hlínou: </a:t>
            </a:r>
          </a:p>
          <a:p>
            <a:pPr lvl="8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zlepšuje  u dětí soustředivost</a:t>
            </a:r>
          </a:p>
          <a:p>
            <a:pPr lvl="8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vede k trpělivosti</a:t>
            </a:r>
          </a:p>
          <a:p>
            <a:pPr lvl="8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rozvíjí jemnou motoriku dítěte</a:t>
            </a:r>
          </a:p>
          <a:p>
            <a:pPr lvl="8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podporuje fantazii a představivost </a:t>
            </a:r>
          </a:p>
          <a:p>
            <a:pPr marL="3657600" lvl="8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marL="285750" lvl="8" indent="-285750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 práci s keramickou hlínou zažijí děti radost z tvořivé práce          a úspěch při dokončení vlastního výrobku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699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ECB59-9982-4F4A-A81A-93B31D1C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42" y="536575"/>
            <a:ext cx="6596107" cy="1453003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cs-CZ" dirty="0">
                <a:latin typeface="+mn-lt"/>
              </a:rPr>
              <a:t>NA CO SE CHCEME ZAMĚŘIT: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36CD96-F789-4700-8D56-8B1FDF8F4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999" y="2877018"/>
            <a:ext cx="5011305" cy="292897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tvořivou činnost,                                                       která podporuje                       dětskou představivost, fantazii, kreativitu,                           estetické cítění 	                                              a smysl pro detail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50BF67D-B7D6-47A9-A56F-63FD09DCD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86501" y="1273278"/>
            <a:ext cx="5893620" cy="442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0AE3D-12CF-473C-9D07-93897AFA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987" y="395288"/>
            <a:ext cx="6317998" cy="1120439"/>
          </a:xfrm>
        </p:spPr>
        <p:txBody>
          <a:bodyPr wrap="square" anchor="b">
            <a:normAutofit/>
          </a:bodyPr>
          <a:lstStyle/>
          <a:p>
            <a:pPr algn="ctr"/>
            <a:r>
              <a:rPr lang="cs-CZ" dirty="0">
                <a:latin typeface="+mn-lt"/>
              </a:rPr>
              <a:t>CO JE NAŠÍM CÍLEM: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BD4653-E12D-4974-82D8-1EFA3BFA4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2413468"/>
            <a:ext cx="5700586" cy="336503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vybudování keramické dílny,                     kde by děti prožívaly potěšení                     z vytváření něčeho nového,           rozvíjely svoji představivost                       a estetické cítění</a:t>
            </a:r>
          </a:p>
        </p:txBody>
      </p:sp>
      <p:pic>
        <p:nvPicPr>
          <p:cNvPr id="7" name="Obrázek 6" descr="Obsah obrázku zdobené&#10;&#10;Popis byl vytvořen automaticky">
            <a:extLst>
              <a:ext uri="{FF2B5EF4-FFF2-40B4-BE49-F238E27FC236}">
                <a16:creationId xmlns:a16="http://schemas.microsoft.com/office/drawing/2014/main" id="{5C915648-1070-4C2E-B2E4-33DFB0316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" r="9529"/>
          <a:stretch/>
        </p:blipFill>
        <p:spPr>
          <a:xfrm>
            <a:off x="20" y="10"/>
            <a:ext cx="3862780" cy="3430790"/>
          </a:xfrm>
          <a:prstGeom prst="rect">
            <a:avLst/>
          </a:prstGeom>
        </p:spPr>
      </p:pic>
      <p:pic>
        <p:nvPicPr>
          <p:cNvPr id="5" name="Obrázek 4" descr="Obsah obrázku interiér, papírnictví, pero&#10;&#10;Popis byl vytvořen automaticky">
            <a:extLst>
              <a:ext uri="{FF2B5EF4-FFF2-40B4-BE49-F238E27FC236}">
                <a16:creationId xmlns:a16="http://schemas.microsoft.com/office/drawing/2014/main" id="{D847CA0F-648E-40E7-AED1-B936F9AD76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r="203"/>
          <a:stretch/>
        </p:blipFill>
        <p:spPr>
          <a:xfrm>
            <a:off x="-1" y="3427200"/>
            <a:ext cx="3862800" cy="3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980777-8467-41E7-B469-9ACAE8A5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423382"/>
            <a:ext cx="4078800" cy="1569660"/>
          </a:xfrm>
        </p:spPr>
        <p:txBody>
          <a:bodyPr wrap="square" anchor="b">
            <a:normAutofit fontScale="90000"/>
          </a:bodyPr>
          <a:lstStyle/>
          <a:p>
            <a:pPr algn="ctr"/>
            <a:r>
              <a:rPr lang="cs-CZ" dirty="0">
                <a:latin typeface="+mn-lt"/>
              </a:rPr>
              <a:t>CO SE DĚTI NAUČÍ: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B9EBEC-B4CE-452F-BBD0-3B903DC92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000" y="2361601"/>
            <a:ext cx="4078800" cy="34169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hníst, tvarovat, zdobit hlínu  a glazovat vlastní výrobky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vytvoří obrázky, nádoby        a drobné ozdobné předměty</a:t>
            </a:r>
          </a:p>
        </p:txBody>
      </p:sp>
      <p:pic>
        <p:nvPicPr>
          <p:cNvPr id="9" name="Obrázek 8" descr="Obsah obrázku osvětlené, tmavé, lampa&#10;&#10;Popis byl vytvořen automaticky">
            <a:extLst>
              <a:ext uri="{FF2B5EF4-FFF2-40B4-BE49-F238E27FC236}">
                <a16:creationId xmlns:a16="http://schemas.microsoft.com/office/drawing/2014/main" id="{77ADBE88-BAED-4824-9A99-6A9F3BF3E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6" r="1542"/>
          <a:stretch/>
        </p:blipFill>
        <p:spPr>
          <a:xfrm>
            <a:off x="6096000" y="540033"/>
            <a:ext cx="2645400" cy="2754000"/>
          </a:xfrm>
          <a:prstGeom prst="rect">
            <a:avLst/>
          </a:prstGeom>
        </p:spPr>
      </p:pic>
      <p:pic>
        <p:nvPicPr>
          <p:cNvPr id="5" name="Obrázek 4" descr="Obsah obrázku čokoláda, zdobené&#10;&#10;Popis byl vytvořen automaticky">
            <a:extLst>
              <a:ext uri="{FF2B5EF4-FFF2-40B4-BE49-F238E27FC236}">
                <a16:creationId xmlns:a16="http://schemas.microsoft.com/office/drawing/2014/main" id="{C07572B2-F55C-4E26-8DD3-945EB3BEB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r="13214"/>
          <a:stretch/>
        </p:blipFill>
        <p:spPr>
          <a:xfrm>
            <a:off x="9015000" y="540033"/>
            <a:ext cx="2638200" cy="2754000"/>
          </a:xfrm>
          <a:prstGeom prst="rect">
            <a:avLst/>
          </a:prstGeom>
        </p:spPr>
      </p:pic>
      <p:pic>
        <p:nvPicPr>
          <p:cNvPr id="7" name="Obrázek 6" descr="Obsah obrázku kovové nádobí, špinavé, staré&#10;&#10;Popis byl vytvořen automaticky">
            <a:extLst>
              <a:ext uri="{FF2B5EF4-FFF2-40B4-BE49-F238E27FC236}">
                <a16:creationId xmlns:a16="http://schemas.microsoft.com/office/drawing/2014/main" id="{91BF39B5-8E72-430C-B2E6-70B360AA1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r="37371"/>
          <a:stretch/>
        </p:blipFill>
        <p:spPr>
          <a:xfrm rot="5400000">
            <a:off x="7497600" y="2162400"/>
            <a:ext cx="2754000" cy="55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AABE1E-AC5F-4420-A8DF-9DC2F14F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582" y="621437"/>
            <a:ext cx="7483875" cy="4829452"/>
          </a:xfrm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algn="ctr"/>
            <a:br>
              <a:rPr lang="cs-CZ" sz="4800" dirty="0">
                <a:solidFill>
                  <a:schemeClr val="tx1"/>
                </a:solidFill>
                <a:latin typeface="+mn-lt"/>
              </a:rPr>
            </a:br>
            <a:br>
              <a:rPr lang="cs-CZ" sz="4800" dirty="0">
                <a:solidFill>
                  <a:schemeClr val="tx1"/>
                </a:solidFill>
                <a:latin typeface="+mn-lt"/>
              </a:rPr>
            </a:br>
            <a:br>
              <a:rPr lang="cs-CZ" sz="4800" dirty="0">
                <a:solidFill>
                  <a:schemeClr val="tx1"/>
                </a:solidFill>
                <a:latin typeface="+mn-lt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účelem vybudování keramické dílny byl založen transparentní účet u české spořitelny.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keramické dílny schválila </a:t>
            </a:r>
            <a:b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 města Vysoké Veselí.</a:t>
            </a:r>
            <a:br>
              <a:rPr lang="cs-CZ" sz="4800" dirty="0">
                <a:solidFill>
                  <a:schemeClr val="tx1"/>
                </a:solidFill>
                <a:latin typeface="+mn-lt"/>
              </a:rPr>
            </a:br>
            <a:br>
              <a:rPr lang="cs-CZ" sz="4800" dirty="0">
                <a:solidFill>
                  <a:schemeClr val="tx1"/>
                </a:solidFill>
                <a:latin typeface="+mn-lt"/>
              </a:rPr>
            </a:br>
            <a:r>
              <a:rPr lang="cs-CZ" sz="4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ČÍSLO ÚČTU PRO VEŘEJNOU SBÍRKU:</a:t>
            </a:r>
            <a:br>
              <a:rPr lang="cs-CZ" sz="4800" dirty="0">
                <a:solidFill>
                  <a:srgbClr val="B80E0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6010558339/0800</a:t>
            </a:r>
            <a:b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u="sng" dirty="0">
                <a:solidFill>
                  <a:schemeClr val="tx1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https://www.csas.cz/cs/transparentni-ucty#/000000-6010558339/Mesto-Vysoke-Veseli</a:t>
            </a:r>
            <a:br>
              <a:rPr lang="cs-CZ" sz="2200" u="sng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19E93BD-EA54-45AC-9695-9A879A319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00831"/>
            <a:ext cx="10396883" cy="42737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cs-CZ" sz="4800" dirty="0">
                <a:solidFill>
                  <a:srgbClr val="C00000"/>
                </a:solidFill>
              </a:rPr>
              <a:t>DĚKUJEME ZA POZORNOST </a:t>
            </a:r>
          </a:p>
          <a:p>
            <a:pPr marL="0" indent="0" algn="ctr">
              <a:buNone/>
            </a:pPr>
            <a:r>
              <a:rPr lang="cs-CZ" sz="4800" dirty="0">
                <a:solidFill>
                  <a:srgbClr val="C00000"/>
                </a:solidFill>
              </a:rPr>
              <a:t>a za vaši podporu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Tel.: 493 592 163, 778 051 783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Základní škola a mateřská škola, vysoké veselí, okres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jičín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e-mail: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skola@vysokeveseli.cz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    K. H. Borovského 99, 507 03 Vysoké Veselí                                                               https://skola.vysokeveseli.cz</a:t>
            </a:r>
          </a:p>
          <a:p>
            <a:pPr marL="0" indent="0" algn="ctr">
              <a:buNone/>
            </a:pPr>
            <a:endParaRPr lang="cs-CZ" sz="4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cs-CZ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7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Hlavní událos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Hlavní událos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í událos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255</Words>
  <Application>Microsoft Office PowerPoint</Application>
  <PresentationFormat>Širokoúhlá obrazovka</PresentationFormat>
  <Paragraphs>30</Paragraphs>
  <Slides>7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arial</vt:lpstr>
      <vt:lpstr>Calibri</vt:lpstr>
      <vt:lpstr>Impact</vt:lpstr>
      <vt:lpstr>Hlavní událost</vt:lpstr>
      <vt:lpstr>PROJEKT KERAMICKÉ DÍLNY</vt:lpstr>
      <vt:lpstr>PROČ KERAMIKA . . . </vt:lpstr>
      <vt:lpstr>NA CO SE CHCEME ZAMĚŘIT:</vt:lpstr>
      <vt:lpstr>CO JE NAŠÍM CÍLEM:</vt:lpstr>
      <vt:lpstr>CO SE DĚTI NAUČÍ:</vt:lpstr>
      <vt:lpstr>   Za účelem vybudování keramické dílny byl založen transparentní účet u české spořitelny.   projekt keramické dílny schválila  rada města Vysoké Veselí.   ČÍSLO ÚČTU PRO VEŘEJNOU SBÍRKU: 6010558339/0800  https://www.csas.cz/cs/transparentni-ucty#/000000-6010558339/Mesto-Vysoke-Veseli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ZAŽEŇ NUDU</dc:title>
  <dc:creator>Ester Marie Neufussová</dc:creator>
  <cp:lastModifiedBy>Adéla Macounová</cp:lastModifiedBy>
  <cp:revision>39</cp:revision>
  <cp:lastPrinted>2022-03-21T09:48:06Z</cp:lastPrinted>
  <dcterms:created xsi:type="dcterms:W3CDTF">2021-04-11T17:21:33Z</dcterms:created>
  <dcterms:modified xsi:type="dcterms:W3CDTF">2022-03-28T06:18:27Z</dcterms:modified>
</cp:coreProperties>
</file>